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0" r:id="rId5"/>
    <p:sldId id="263" r:id="rId6"/>
    <p:sldId id="261" r:id="rId7"/>
    <p:sldId id="271" r:id="rId8"/>
    <p:sldId id="262" r:id="rId9"/>
    <p:sldId id="264" r:id="rId10"/>
    <p:sldId id="265" r:id="rId11"/>
    <p:sldId id="266" r:id="rId12"/>
    <p:sldId id="270" r:id="rId13"/>
    <p:sldId id="267" r:id="rId14"/>
    <p:sldId id="268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800"/>
    <a:srgbClr val="B9A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B4EC-8C3D-42A5-9A7A-B7DA5EC7E5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6CD5-3871-4450-B944-932A9F7C1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863E-F164-496A-972D-06800D4D3AF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EBB6-E4BD-4D30-B914-07B7834A56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4684F-2BD6-48A0-B15F-21ED638883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675D5-0012-43FE-8E64-4EDFB554BB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6330-6BC0-49B8-B7AD-49FB026BEB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9F415-B992-4AE6-8E30-E04D1F19EF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0EBA-9F2C-4FE8-8790-1A006DBD70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6F7F-458D-40CB-AF3F-F07BB46E3E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246B-83E4-4C46-8B9E-D6A03AE51E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C06F01-C36B-4C2B-9C17-479771BB74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516063"/>
            <a:ext cx="7704856" cy="938212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- Basic Language Constructs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374652"/>
            <a:ext cx="6161930" cy="6223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CSCI 297 Scripting Languages - Day Two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 </a:t>
            </a: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(conditional statements)</a:t>
            </a:r>
            <a:endParaRPr lang="en-US" sz="4000" b="1" dirty="0" smtClean="0">
              <a:solidFill>
                <a:srgbClr val="CA6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11349"/>
            <a:ext cx="4038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CA6800"/>
                </a:solidFill>
              </a:rPr>
              <a:t>same as C++, </a:t>
            </a:r>
            <a:r>
              <a:rPr lang="en-US" sz="2400" b="1" i="1" dirty="0" smtClean="0">
                <a:solidFill>
                  <a:srgbClr val="CA6800"/>
                </a:solidFill>
              </a:rPr>
              <a:t>mostly</a:t>
            </a:r>
            <a:endParaRPr lang="en-US" sz="3200" b="1" i="1" dirty="0" smtClean="0">
              <a:solidFill>
                <a:srgbClr val="CA68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(...)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711349"/>
            <a:ext cx="4038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(…)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(…)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(...)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blah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blah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yadda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yadda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8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711349"/>
            <a:ext cx="3754760" cy="4525963"/>
          </a:xfrm>
          <a:ln w="19050">
            <a:solidFill>
              <a:schemeClr val="accent2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switch ( $option )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case "A":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break;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case "B":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default: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50296" y="1711349"/>
            <a:ext cx="4860032" cy="4525963"/>
          </a:xfrm>
          <a:ln w="19050">
            <a:solidFill>
              <a:schemeClr val="accent2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 = larger of A and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$C = ($A &gt; $B) 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$A 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$B;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A6800"/>
                </a:solidFill>
                <a:cs typeface="Courier New" pitchFamily="49" charset="0"/>
              </a:rPr>
              <a:t>That "ternary" operator is the same as: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($A &gt; $B)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$C = $A;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$C = $B;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  </a:t>
            </a: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(loops)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7211144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while</a:t>
            </a:r>
            <a:r>
              <a:rPr lang="en-US" b="1" dirty="0" smtClean="0">
                <a:solidFill>
                  <a:srgbClr val="CA6800"/>
                </a:solidFill>
              </a:rPr>
              <a:t> loops and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en-US" b="1" dirty="0" smtClean="0">
                <a:solidFill>
                  <a:srgbClr val="CA6800"/>
                </a:solidFill>
              </a:rPr>
              <a:t> loops are the same as C++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($A = 1; $A &lt;= 10; $A++)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echo $A . "&lt;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4211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rot="12039469">
            <a:off x="6549030" y="1746421"/>
            <a:ext cx="253680" cy="640482"/>
          </a:xfrm>
          <a:prstGeom prst="triangle">
            <a:avLst>
              <a:gd name="adj" fmla="val 52609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686800" cy="41370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Returning One </a:t>
            </a:r>
            <a:r>
              <a:rPr lang="en-US" sz="2800" b="1" dirty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alue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($string1, $string2)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$string1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($string1));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$string2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string2));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return $string1 . " " . $string2;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$B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($A, $B);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//prints Hello World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5652120" y="404664"/>
            <a:ext cx="2304256" cy="468052"/>
          </a:xfrm>
          <a:prstGeom prst="wedgeRoundRectCallout">
            <a:avLst>
              <a:gd name="adj1" fmla="val -89183"/>
              <a:gd name="adj2" fmla="val 36828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Notice: No types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12039469">
            <a:off x="678355" y="1658904"/>
            <a:ext cx="251633" cy="832762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686800" cy="47525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Returning an Array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($string1, $string2)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$string1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($string1));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$string2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string2));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($string1, $string2);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$B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$C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($A, $B);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$C[0]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 " " .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$C[1]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686800" cy="47525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Pass by Reference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$string1,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$string2)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$string1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($string1));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$string2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ucfirst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string2));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$B = "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fix_cap_lock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($A, $B);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$A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 " " .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$B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        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prints Hello World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8680"/>
            <a:ext cx="7775575" cy="865188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17671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CA6800"/>
                </a:solidFill>
              </a:rPr>
              <a:t>Write a for loop that will print the next seven dates, starting with today.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>
              <a:solidFill>
                <a:srgbClr val="CA68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A6800"/>
                </a:solidFill>
                <a:cs typeface="Courier New" pitchFamily="49" charset="0"/>
              </a:rPr>
              <a:t>Format =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Tue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Aug 27th </a:t>
            </a:r>
          </a:p>
          <a:p>
            <a:pPr marL="347663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A6800"/>
                </a:solidFill>
                <a:cs typeface="Courier New" pitchFamily="49" charset="0"/>
              </a:rPr>
              <a:t>see table 21.1 on page </a:t>
            </a:r>
            <a:r>
              <a:rPr lang="en-US" sz="2000" b="1" dirty="0" smtClean="0">
                <a:solidFill>
                  <a:srgbClr val="CA6800"/>
                </a:solidFill>
                <a:cs typeface="Courier New" pitchFamily="49" charset="0"/>
              </a:rPr>
              <a:t>470 for </a:t>
            </a:r>
            <a:r>
              <a:rPr lang="en-US" sz="20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date()</a:t>
            </a:r>
            <a:r>
              <a:rPr lang="en-US" sz="2000" b="1" dirty="0" smtClean="0">
                <a:solidFill>
                  <a:srgbClr val="CA6800"/>
                </a:solidFill>
                <a:cs typeface="Courier New" pitchFamily="49" charset="0"/>
              </a:rPr>
              <a:t> formatting codes</a:t>
            </a:r>
            <a:endParaRPr lang="en-US" sz="2000" b="1" dirty="0">
              <a:solidFill>
                <a:srgbClr val="CA6800"/>
              </a:solidFill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b="1" dirty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A6800"/>
                </a:solidFill>
                <a:cs typeface="Courier New" pitchFamily="49" charset="0"/>
              </a:rPr>
              <a:t>Note that </a:t>
            </a:r>
            <a:r>
              <a:rPr lang="en-US" sz="2400" b="1" dirty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sz="2400" b="1" dirty="0">
                <a:solidFill>
                  <a:srgbClr val="CA6800"/>
                </a:solidFill>
                <a:cs typeface="Courier New" pitchFamily="49" charset="0"/>
              </a:rPr>
              <a:t> returns </a:t>
            </a:r>
            <a:r>
              <a:rPr lang="en-US" sz="2400" b="1" dirty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seconds</a:t>
            </a:r>
            <a:r>
              <a:rPr lang="en-US" sz="2400" b="1" dirty="0">
                <a:solidFill>
                  <a:srgbClr val="CA6800"/>
                </a:solidFill>
                <a:cs typeface="Courier New" pitchFamily="49" charset="0"/>
              </a:rPr>
              <a:t> since 1970.</a:t>
            </a:r>
          </a:p>
        </p:txBody>
      </p:sp>
    </p:spTree>
    <p:extLst>
      <p:ext uri="{BB962C8B-B14F-4D97-AF65-F5344CB8AC3E}">
        <p14:creationId xmlns:p14="http://schemas.microsoft.com/office/powerpoint/2010/main" val="39828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9125"/>
            <a:ext cx="7775575" cy="865188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CA6800"/>
                </a:solidFill>
              </a:rPr>
              <a:t>Topics for Today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17671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Comments</a:t>
            </a:r>
          </a:p>
          <a:p>
            <a:pPr marL="457200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</a:rPr>
              <a:t>Variables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Output and Input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Math Operators and Logic Operators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Selection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Iteration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</a:rPr>
              <a:t>Functions and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A6800"/>
                </a:solidFill>
              </a:rPr>
              <a:t>PHP: Same as C++</a:t>
            </a:r>
          </a:p>
          <a:p>
            <a:pPr marL="91440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this is a comment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 all of this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 comments */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A6800"/>
                </a:solidFill>
                <a:cs typeface="Courier New" pitchFamily="49" charset="0"/>
              </a:rPr>
              <a:t>HTML Comment Tag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&lt;!-- This is a comment --&gt;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13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A6800"/>
                </a:solidFill>
              </a:rPr>
              <a:t>Variable Names start with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2800" b="1" dirty="0" smtClean="0">
                <a:solidFill>
                  <a:srgbClr val="CA6800"/>
                </a:solidFill>
              </a:rPr>
              <a:t>, </a:t>
            </a:r>
            <a:r>
              <a:rPr lang="en-US" sz="2400" b="1" dirty="0" smtClean="0">
                <a:solidFill>
                  <a:srgbClr val="CA6800"/>
                </a:solidFill>
              </a:rPr>
              <a:t>no weird characters, </a:t>
            </a:r>
            <a:r>
              <a:rPr lang="en-US" sz="2400" b="1" dirty="0" err="1" smtClean="0">
                <a:solidFill>
                  <a:srgbClr val="CA6800"/>
                </a:solidFill>
              </a:rPr>
              <a:t>yadda</a:t>
            </a:r>
            <a:r>
              <a:rPr lang="en-US" sz="2400" b="1" dirty="0" smtClean="0">
                <a:solidFill>
                  <a:srgbClr val="CA6800"/>
                </a:solidFill>
              </a:rPr>
              <a:t> </a:t>
            </a:r>
            <a:r>
              <a:rPr lang="en-US" sz="2400" b="1" dirty="0" err="1" smtClean="0">
                <a:solidFill>
                  <a:srgbClr val="CA6800"/>
                </a:solidFill>
              </a:rPr>
              <a:t>yadda</a:t>
            </a:r>
            <a:endParaRPr lang="en-US" sz="2400" b="1" dirty="0" smtClean="0">
              <a:solidFill>
                <a:srgbClr val="CA680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b="1" dirty="0" smtClean="0">
                <a:solidFill>
                  <a:srgbClr val="CA6800"/>
                </a:solidFill>
              </a:rPr>
              <a:t>No need to declare variables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arning: a compiler can act as a helpful spell checker.  But PHP will not find this error:</a:t>
            </a:r>
          </a:p>
          <a:p>
            <a:pPr marL="1257300" lvl="2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$aardvark = 15;</a:t>
            </a:r>
          </a:p>
          <a:p>
            <a:pPr marL="1257300" lvl="2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aardvrak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&lt; 50)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b="1" dirty="0" smtClean="0">
                <a:solidFill>
                  <a:srgbClr val="CA6800"/>
                </a:solidFill>
              </a:rPr>
              <a:t>Weak Typing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So, this is okay</a:t>
            </a:r>
          </a:p>
          <a:p>
            <a:pPr marL="1262063" lvl="1" indent="3175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$bob = 0.0;</a:t>
            </a:r>
          </a:p>
          <a:p>
            <a:pPr marL="1262063" lvl="1" indent="3175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$bob = "Hello World";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b="1" dirty="0" smtClean="0">
                <a:solidFill>
                  <a:srgbClr val="CA6800"/>
                </a:solidFill>
              </a:rPr>
              <a:t>Type Casting </a:t>
            </a:r>
            <a:r>
              <a:rPr lang="en-US" sz="2400" b="1" dirty="0" smtClean="0">
                <a:solidFill>
                  <a:srgbClr val="CA6800"/>
                </a:solidFill>
              </a:rPr>
              <a:t>(same as C++)</a:t>
            </a:r>
            <a:endParaRPr lang="en-US" sz="18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1262063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$bob = (float) $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01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686800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equivalent of C++'s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cout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is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echo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Output variable contents: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	echo $</a:t>
            </a:r>
            <a:r>
              <a:rPr lang="en-US" sz="2400" b="1" dirty="0" err="1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;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Output a string: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	echo "Hello World";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Concatenate two items: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	echo "Hello "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 $name;</a:t>
            </a:r>
            <a:endParaRPr lang="en-US" sz="20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There is no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endln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CA6800"/>
                </a:solidFill>
                <a:latin typeface="Courier New" pitchFamily="49" charset="0"/>
                <a:cs typeface="Courier New" pitchFamily="49" charset="0"/>
              </a:rPr>
              <a:t>	echo "&lt;P&gt; \n";</a:t>
            </a:r>
          </a:p>
        </p:txBody>
      </p:sp>
    </p:spTree>
    <p:extLst>
      <p:ext uri="{BB962C8B-B14F-4D97-AF65-F5344CB8AC3E}">
        <p14:creationId xmlns:p14="http://schemas.microsoft.com/office/powerpoint/2010/main" val="22308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686800" cy="41370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cs typeface="Courier New" pitchFamily="49" charset="0"/>
              </a:rPr>
              <a:t>Outputting several lines: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theEnd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&lt;table rules=all&gt;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&lt;TR&gt;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&lt;TD align=center&gt;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theEnd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484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Input is Not Applicable</a:t>
            </a:r>
            <a:endParaRPr lang="en-US" b="1" dirty="0">
              <a:solidFill>
                <a:srgbClr val="CA6800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smtClean="0">
                <a:solidFill>
                  <a:srgbClr val="CA6800"/>
                </a:solidFill>
              </a:rPr>
              <a:t>PHP is for writing server scripts, not a GUI.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rgbClr val="CA6800"/>
                </a:solidFill>
              </a:rPr>
              <a:t>Data is passed to your script via variables from the web server process.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rgbClr val="CA6800"/>
                </a:solidFill>
              </a:rPr>
              <a:t>Data may also be inside a file or a database.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CA6800"/>
                </a:solidFill>
              </a:rPr>
              <a:t>file IO is in 2 weeks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CA6800"/>
                </a:solidFill>
              </a:rPr>
              <a:t>database IO is 2</a:t>
            </a:r>
            <a:r>
              <a:rPr lang="en-US" sz="2000" baseline="30000" dirty="0" smtClean="0">
                <a:solidFill>
                  <a:srgbClr val="CA6800"/>
                </a:solidFill>
              </a:rPr>
              <a:t>nd</a:t>
            </a:r>
            <a:r>
              <a:rPr lang="en-US" sz="2000" dirty="0" smtClean="0">
                <a:solidFill>
                  <a:srgbClr val="CA6800"/>
                </a:solidFill>
              </a:rPr>
              <a:t> half of course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508104" y="260648"/>
            <a:ext cx="1080120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Browser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7596336" y="260648"/>
            <a:ext cx="1080120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Web Server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7596336" y="1102838"/>
            <a:ext cx="1080120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PHP Script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7596336" y="1966934"/>
            <a:ext cx="1080120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MySQL</a:t>
            </a:r>
            <a:endParaRPr lang="en-US" sz="1600" dirty="0"/>
          </a:p>
        </p:txBody>
      </p:sp>
      <p:cxnSp>
        <p:nvCxnSpPr>
          <p:cNvPr id="4" name="Straight Arrow Connector 3"/>
          <p:cNvCxnSpPr>
            <a:stCxn id="2" idx="3"/>
            <a:endCxn id="5" idx="1"/>
          </p:cNvCxnSpPr>
          <p:nvPr/>
        </p:nvCxnSpPr>
        <p:spPr>
          <a:xfrm>
            <a:off x="6588224" y="512676"/>
            <a:ext cx="1008112" cy="0"/>
          </a:xfrm>
          <a:prstGeom prst="straightConnector1">
            <a:avLst/>
          </a:prstGeom>
          <a:ln w="31750">
            <a:solidFill>
              <a:schemeClr val="accent3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flipV="1">
            <a:off x="8136396" y="764704"/>
            <a:ext cx="0" cy="338134"/>
          </a:xfrm>
          <a:prstGeom prst="straightConnector1">
            <a:avLst/>
          </a:prstGeom>
          <a:ln w="3175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6" idx="2"/>
          </p:cNvCxnSpPr>
          <p:nvPr/>
        </p:nvCxnSpPr>
        <p:spPr>
          <a:xfrm flipV="1">
            <a:off x="8136396" y="1606894"/>
            <a:ext cx="0" cy="360040"/>
          </a:xfrm>
          <a:prstGeom prst="straightConnector1">
            <a:avLst/>
          </a:prstGeom>
          <a:ln w="3175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annellys\AppData\Local\Temp\Temporary Internet Files\Content.IE5\4MPTW9US\MC9000786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864096" cy="10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716016" y="512676"/>
            <a:ext cx="792088" cy="16689"/>
          </a:xfrm>
          <a:prstGeom prst="straightConnector1">
            <a:avLst/>
          </a:prstGeom>
          <a:ln w="3175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20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Operators for Math and Logic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A6800"/>
                </a:solidFill>
              </a:rPr>
              <a:t>same as C++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CA6800"/>
              </a:solidFill>
              <a:latin typeface="Courier New" pitchFamily="49" charset="0"/>
              <a:cs typeface="Courier New" pitchFamily="49" charset="0"/>
            </a:endParaRP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 = $B + $C;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$A++;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$A += $B;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endParaRPr lang="en-US" sz="28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($A == $B)</a:t>
            </a:r>
          </a:p>
          <a:p>
            <a:pPr marL="91440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($A != $B &amp;&amp; $A != $C)</a:t>
            </a:r>
          </a:p>
        </p:txBody>
      </p:sp>
    </p:spTree>
    <p:extLst>
      <p:ext uri="{BB962C8B-B14F-4D97-AF65-F5344CB8AC3E}">
        <p14:creationId xmlns:p14="http://schemas.microsoft.com/office/powerpoint/2010/main" val="15461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en-US" sz="3600" b="1" dirty="0" err="1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r>
              <a:rPr lang="en-US" sz="3600" b="1" dirty="0" smtClean="0">
                <a:solidFill>
                  <a:srgbClr val="CA6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686800" cy="4137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$files = `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`;  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directory listing into variable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define ('MAX', 100);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constant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exit;	               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kill the script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is_numeric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($input)) 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plus thousands more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is_null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($input))</a:t>
            </a:r>
          </a:p>
        </p:txBody>
      </p:sp>
    </p:spTree>
    <p:extLst>
      <p:ext uri="{BB962C8B-B14F-4D97-AF65-F5344CB8AC3E}">
        <p14:creationId xmlns:p14="http://schemas.microsoft.com/office/powerpoint/2010/main" val="34829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63DE84-6D02-4AD4-90C9-5D8F217CB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727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45</vt:lpstr>
      <vt:lpstr>PHP - Basic Language Constructs</vt:lpstr>
      <vt:lpstr>Topics for Today</vt:lpstr>
      <vt:lpstr>Comments</vt:lpstr>
      <vt:lpstr>Variables</vt:lpstr>
      <vt:lpstr>Output</vt:lpstr>
      <vt:lpstr>Output</vt:lpstr>
      <vt:lpstr>Input</vt:lpstr>
      <vt:lpstr>Operators for Math and Logic</vt:lpstr>
      <vt:lpstr>Misc Operators</vt:lpstr>
      <vt:lpstr>Selection  (conditional statements)</vt:lpstr>
      <vt:lpstr>Selection</vt:lpstr>
      <vt:lpstr>Iteration  (loops)</vt:lpstr>
      <vt:lpstr>Functions</vt:lpstr>
      <vt:lpstr>Functions</vt:lpstr>
      <vt:lpstr>Functions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Dannelly, Robert Stephen</dc:creator>
  <cp:lastModifiedBy>Stephen Dannelly</cp:lastModifiedBy>
  <cp:revision>26</cp:revision>
  <dcterms:modified xsi:type="dcterms:W3CDTF">2013-08-26T15:44:36Z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TC103807019990</vt:lpwstr>
  </property>
</Properties>
</file>